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Thin"/>
      <p:regular r:id="rId31"/>
      <p:bold r:id="rId32"/>
      <p:italic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Amatic SC"/>
      <p:regular r:id="rId43"/>
      <p:bold r:id="rId44"/>
    </p:embeddedFont>
    <p:embeddedFont>
      <p:font typeface="Inconsolata"/>
      <p:regular r:id="rId45"/>
      <p:bold r:id="rId46"/>
    </p:embeddedFont>
    <p:embeddedFont>
      <p:font typeface="Robo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AmaticSC-bold.fntdata"/><Relationship Id="rId43" Type="http://schemas.openxmlformats.org/officeDocument/2006/relationships/font" Target="fonts/AmaticSC-regular.fntdata"/><Relationship Id="rId46" Type="http://schemas.openxmlformats.org/officeDocument/2006/relationships/font" Target="fonts/Inconsolata-bold.fntdata"/><Relationship Id="rId45" Type="http://schemas.openxmlformats.org/officeDocument/2006/relationships/font" Target="fonts/Inconsolat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Light-bold.fntdata"/><Relationship Id="rId47" Type="http://schemas.openxmlformats.org/officeDocument/2006/relationships/font" Target="fonts/RobotoLight-regular.fntdata"/><Relationship Id="rId49" Type="http://schemas.openxmlformats.org/officeDocument/2006/relationships/font" Target="fonts/Roboto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Thin-regular.fntdata"/><Relationship Id="rId30" Type="http://schemas.openxmlformats.org/officeDocument/2006/relationships/slide" Target="slides/slide26.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Medium-regular.fntdata"/><Relationship Id="rId34" Type="http://schemas.openxmlformats.org/officeDocument/2006/relationships/font" Target="fonts/RobotoThin-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Roboto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4831362597_2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4831362597_2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51c91b662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51c91b662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51c91b662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51c91b662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51c91b662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51c91b662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51c91b662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51c91b662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51c91b662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51c91b662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51c91b662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51c91b662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51c91b662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51c91b662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51c91b6627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51c91b6627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51c91b662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51c91b662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51c91b662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51c91b662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1c91b66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1c91b66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1c91b6627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1c91b6627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51c91b662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51c91b662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51c91b6627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51c91b6627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g51c91b6627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51c91b6627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51c91b662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1c91b662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51c91b6627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51c91b6627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g51c91b662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51c91b662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1c91b66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1c91b66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51c91b662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51c91b662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51c91b662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51c91b662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AdobeStock_57847954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51c91b662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1c91b662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shutterstock_1169083885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51c91b662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1c91b662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51c91b662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1c91b662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51c91b662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1c91b662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3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3.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3.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4.png"/><Relationship Id="rId6"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51.png"/><Relationship Id="rId4" Type="http://schemas.openxmlformats.org/officeDocument/2006/relationships/image" Target="../media/image46.png"/><Relationship Id="rId5"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64.png"/><Relationship Id="rId7" Type="http://schemas.openxmlformats.org/officeDocument/2006/relationships/image" Target="../media/image5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76.png"/><Relationship Id="rId7"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5.png"/><Relationship Id="rId4" Type="http://schemas.openxmlformats.org/officeDocument/2006/relationships/image" Target="../media/image71.png"/><Relationship Id="rId5" Type="http://schemas.openxmlformats.org/officeDocument/2006/relationships/image" Target="../media/image70.png"/><Relationship Id="rId6" Type="http://schemas.openxmlformats.org/officeDocument/2006/relationships/image" Target="../media/image67.png"/><Relationship Id="rId7" Type="http://schemas.openxmlformats.org/officeDocument/2006/relationships/image" Target="../media/image74.png"/><Relationship Id="rId8" Type="http://schemas.openxmlformats.org/officeDocument/2006/relationships/image" Target="../media/image6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75.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80.png"/><Relationship Id="rId7" Type="http://schemas.openxmlformats.org/officeDocument/2006/relationships/image" Target="../media/image79.png"/><Relationship Id="rId8" Type="http://schemas.openxmlformats.org/officeDocument/2006/relationships/image" Target="../media/image7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86.png"/><Relationship Id="rId4" Type="http://schemas.openxmlformats.org/officeDocument/2006/relationships/image" Target="../media/image83.png"/><Relationship Id="rId5" Type="http://schemas.openxmlformats.org/officeDocument/2006/relationships/image" Target="../media/image87.png"/><Relationship Id="rId6" Type="http://schemas.openxmlformats.org/officeDocument/2006/relationships/image" Target="../media/image9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5.png"/><Relationship Id="rId9" Type="http://schemas.openxmlformats.org/officeDocument/2006/relationships/image" Target="../media/image91.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84.png"/><Relationship Id="rId8" Type="http://schemas.openxmlformats.org/officeDocument/2006/relationships/image" Target="../media/image8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7.png"/><Relationship Id="rId5" Type="http://schemas.openxmlformats.org/officeDocument/2006/relationships/image" Target="../media/image92.png"/><Relationship Id="rId6" Type="http://schemas.openxmlformats.org/officeDocument/2006/relationships/image" Target="../media/image96.png"/><Relationship Id="rId7" Type="http://schemas.openxmlformats.org/officeDocument/2006/relationships/image" Target="../media/image95.png"/><Relationship Id="rId8" Type="http://schemas.openxmlformats.org/officeDocument/2006/relationships/image" Target="../media/image10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0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5" name="Shape 1015"/>
        <p:cNvGrpSpPr/>
        <p:nvPr/>
      </p:nvGrpSpPr>
      <p:grpSpPr>
        <a:xfrm>
          <a:off x="0" y="0"/>
          <a:ext cx="0" cy="0"/>
          <a:chOff x="0" y="0"/>
          <a:chExt cx="0" cy="0"/>
        </a:xfrm>
      </p:grpSpPr>
      <p:pic>
        <p:nvPicPr>
          <p:cNvPr id="1016" name="Google Shape;1016;p5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7" name="Google Shape;1017;p52"/>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8" name="Google Shape;1018;p52"/>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9" name="Google Shape;1019;p52"/>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0" name="Google Shape;1020;p52"/>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4" name="Google Shape;1024;p5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5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6" name="Google Shape;1026;p5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9" name="Shape 1029"/>
        <p:cNvGrpSpPr/>
        <p:nvPr/>
      </p:nvGrpSpPr>
      <p:grpSpPr>
        <a:xfrm>
          <a:off x="0" y="0"/>
          <a:ext cx="0" cy="0"/>
          <a:chOff x="0" y="0"/>
          <a:chExt cx="0" cy="0"/>
        </a:xfrm>
      </p:grpSpPr>
      <p:pic>
        <p:nvPicPr>
          <p:cNvPr id="1030" name="Google Shape;1030;p54"/>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1" name="Google Shape;1031;p54"/>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2" name="Shape 1032"/>
        <p:cNvGrpSpPr/>
        <p:nvPr/>
      </p:nvGrpSpPr>
      <p:grpSpPr>
        <a:xfrm>
          <a:off x="0" y="0"/>
          <a:ext cx="0" cy="0"/>
          <a:chOff x="0" y="0"/>
          <a:chExt cx="0" cy="0"/>
        </a:xfrm>
      </p:grpSpPr>
      <p:pic>
        <p:nvPicPr>
          <p:cNvPr id="1033" name="Google Shape;1033;p55"/>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4" name="Google Shape;1034;p55"/>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1.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62.png"/><Relationship Id="rId5" Type="http://schemas.openxmlformats.org/officeDocument/2006/relationships/image" Target="../media/image61.png"/><Relationship Id="rId6"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esli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8.png"/><Relationship Id="rId5" Type="http://schemas.openxmlformats.org/officeDocument/2006/relationships/image" Target="../media/image85.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84.png"/><Relationship Id="rId10"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5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15.1</a:t>
            </a:r>
            <a:endParaRPr/>
          </a:p>
        </p:txBody>
      </p:sp>
      <p:sp>
        <p:nvSpPr>
          <p:cNvPr id="1040" name="Google Shape;1040;p5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Linting and Projects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Presentation Requirements</a:t>
            </a:r>
            <a:endParaRPr/>
          </a:p>
        </p:txBody>
      </p:sp>
      <p:sp>
        <p:nvSpPr>
          <p:cNvPr id="1155" name="Google Shape;1155;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Your</a:t>
            </a:r>
            <a:r>
              <a:rPr lang="en"/>
              <a:t> </a:t>
            </a:r>
            <a:r>
              <a:rPr lang="en">
                <a:solidFill>
                  <a:schemeClr val="dk1"/>
                </a:solidFill>
              </a:rPr>
              <a:t>formal, </a:t>
            </a:r>
            <a:r>
              <a:rPr lang="en"/>
              <a:t>10-minute presentation must include: </a:t>
            </a:r>
            <a:endParaRPr/>
          </a:p>
        </p:txBody>
      </p:sp>
      <p:sp>
        <p:nvSpPr>
          <p:cNvPr id="1156" name="Google Shape;115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57" name="Google Shape;1157;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8" name="Google Shape;1158;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5"/>
          <p:cNvSpPr txBox="1"/>
          <p:nvPr>
            <p:ph idx="1"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Your application’s overall concept</a:t>
            </a:r>
            <a:endParaRPr>
              <a:latin typeface="Roboto"/>
              <a:ea typeface="Roboto"/>
              <a:cs typeface="Roboto"/>
              <a:sym typeface="Roboto"/>
            </a:endParaRPr>
          </a:p>
        </p:txBody>
      </p:sp>
      <p:sp>
        <p:nvSpPr>
          <p:cNvPr id="1160" name="Google Shape;1160;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5"/>
          <p:cNvSpPr txBox="1"/>
          <p:nvPr>
            <p:ph idx="2"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 motivation for your application’s development</a:t>
            </a:r>
            <a:endParaRPr>
              <a:latin typeface="Roboto"/>
              <a:ea typeface="Roboto"/>
              <a:cs typeface="Roboto"/>
              <a:sym typeface="Roboto"/>
            </a:endParaRPr>
          </a:p>
        </p:txBody>
      </p:sp>
      <p:sp>
        <p:nvSpPr>
          <p:cNvPr id="1162" name="Google Shape;1162;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5"/>
          <p:cNvSpPr txBox="1"/>
          <p:nvPr>
            <p:ph idx="3"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Your design process</a:t>
            </a:r>
            <a:endParaRPr>
              <a:latin typeface="Roboto"/>
              <a:ea typeface="Roboto"/>
              <a:cs typeface="Roboto"/>
              <a:sym typeface="Roboto"/>
            </a:endParaRPr>
          </a:p>
        </p:txBody>
      </p:sp>
      <p:sp>
        <p:nvSpPr>
          <p:cNvPr id="1164" name="Google Shape;1164;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5"/>
          <p:cNvSpPr txBox="1"/>
          <p:nvPr>
            <p:ph idx="4"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Technologies used (and a brief description of how they work)</a:t>
            </a:r>
            <a:endParaRPr>
              <a:latin typeface="Roboto"/>
              <a:ea typeface="Roboto"/>
              <a:cs typeface="Roboto"/>
              <a:sym typeface="Roboto"/>
            </a:endParaRPr>
          </a:p>
        </p:txBody>
      </p:sp>
      <p:sp>
        <p:nvSpPr>
          <p:cNvPr id="1166" name="Google Shape;1166;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5"/>
          <p:cNvSpPr txBox="1"/>
          <p:nvPr>
            <p:ph idx="5"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A demonstration of the application’s functionality</a:t>
            </a:r>
            <a:endParaRPr>
              <a:latin typeface="Roboto"/>
              <a:ea typeface="Roboto"/>
              <a:cs typeface="Roboto"/>
              <a:sym typeface="Roboto"/>
            </a:endParaRPr>
          </a:p>
        </p:txBody>
      </p:sp>
      <p:sp>
        <p:nvSpPr>
          <p:cNvPr id="1168" name="Google Shape;1168;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5"/>
          <p:cNvSpPr txBox="1"/>
          <p:nvPr>
            <p:ph idx="6"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Directions for future development</a:t>
            </a:r>
            <a:endParaRPr>
              <a:latin typeface="Roboto"/>
              <a:ea typeface="Roboto"/>
              <a:cs typeface="Roboto"/>
              <a:sym typeface="Roboto"/>
            </a:endParaRPr>
          </a:p>
        </p:txBody>
      </p:sp>
      <p:sp>
        <p:nvSpPr>
          <p:cNvPr id="1170" name="Google Shape;1170;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5"/>
          <p:cNvSpPr txBox="1"/>
          <p:nvPr>
            <p:ph idx="7"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Sometimes, talking intelligently about tech &gt; doing tech.</a:t>
            </a:r>
            <a:endParaRPr>
              <a:latin typeface="Roboto"/>
              <a:ea typeface="Roboto"/>
              <a:cs typeface="Roboto"/>
              <a:sym typeface="Roboto"/>
            </a:endParaRPr>
          </a:p>
        </p:txBody>
      </p:sp>
      <p:pic>
        <p:nvPicPr>
          <p:cNvPr id="1172" name="Google Shape;1172;p65"/>
          <p:cNvPicPr preferRelativeResize="0"/>
          <p:nvPr/>
        </p:nvPicPr>
        <p:blipFill rotWithShape="1">
          <a:blip r:embed="rId3">
            <a:alphaModFix/>
          </a:blip>
          <a:srcRect b="1830" l="0" r="0" t="1830"/>
          <a:stretch/>
        </p:blipFill>
        <p:spPr>
          <a:xfrm>
            <a:off x="429768" y="1171588"/>
            <a:ext cx="521208" cy="396118"/>
          </a:xfrm>
          <a:prstGeom prst="rect">
            <a:avLst/>
          </a:prstGeom>
          <a:noFill/>
          <a:ln>
            <a:noFill/>
          </a:ln>
        </p:spPr>
      </p:pic>
      <p:pic>
        <p:nvPicPr>
          <p:cNvPr id="1173" name="Google Shape;1173;p65"/>
          <p:cNvPicPr preferRelativeResize="0"/>
          <p:nvPr/>
        </p:nvPicPr>
        <p:blipFill rotWithShape="1">
          <a:blip r:embed="rId4">
            <a:alphaModFix/>
          </a:blip>
          <a:srcRect b="1037" l="0" r="0" t="1047"/>
          <a:stretch/>
        </p:blipFill>
        <p:spPr>
          <a:xfrm>
            <a:off x="429768" y="1709650"/>
            <a:ext cx="521208" cy="396118"/>
          </a:xfrm>
          <a:prstGeom prst="rect">
            <a:avLst/>
          </a:prstGeom>
          <a:noFill/>
          <a:ln>
            <a:noFill/>
          </a:ln>
        </p:spPr>
      </p:pic>
      <p:pic>
        <p:nvPicPr>
          <p:cNvPr id="1174" name="Google Shape;1174;p65"/>
          <p:cNvPicPr preferRelativeResize="0"/>
          <p:nvPr/>
        </p:nvPicPr>
        <p:blipFill rotWithShape="1">
          <a:blip r:embed="rId3">
            <a:alphaModFix/>
          </a:blip>
          <a:srcRect b="1830" l="0" r="0" t="1830"/>
          <a:stretch/>
        </p:blipFill>
        <p:spPr>
          <a:xfrm>
            <a:off x="429768" y="2205600"/>
            <a:ext cx="521208" cy="396118"/>
          </a:xfrm>
          <a:prstGeom prst="rect">
            <a:avLst/>
          </a:prstGeom>
          <a:noFill/>
          <a:ln>
            <a:noFill/>
          </a:ln>
        </p:spPr>
      </p:pic>
      <p:pic>
        <p:nvPicPr>
          <p:cNvPr id="1175" name="Google Shape;1175;p65"/>
          <p:cNvPicPr preferRelativeResize="0"/>
          <p:nvPr/>
        </p:nvPicPr>
        <p:blipFill rotWithShape="1">
          <a:blip r:embed="rId5">
            <a:alphaModFix/>
          </a:blip>
          <a:srcRect b="1037" l="0" r="0" t="1047"/>
          <a:stretch/>
        </p:blipFill>
        <p:spPr>
          <a:xfrm>
            <a:off x="429768" y="2755163"/>
            <a:ext cx="521208" cy="396118"/>
          </a:xfrm>
          <a:prstGeom prst="rect">
            <a:avLst/>
          </a:prstGeom>
          <a:noFill/>
          <a:ln>
            <a:noFill/>
          </a:ln>
        </p:spPr>
      </p:pic>
      <p:pic>
        <p:nvPicPr>
          <p:cNvPr id="1176" name="Google Shape;1176;p65"/>
          <p:cNvPicPr preferRelativeResize="0"/>
          <p:nvPr/>
        </p:nvPicPr>
        <p:blipFill rotWithShape="1">
          <a:blip r:embed="rId3">
            <a:alphaModFix/>
          </a:blip>
          <a:srcRect b="1830" l="0" r="0" t="1830"/>
          <a:stretch/>
        </p:blipFill>
        <p:spPr>
          <a:xfrm>
            <a:off x="429768" y="3277788"/>
            <a:ext cx="521208" cy="396118"/>
          </a:xfrm>
          <a:prstGeom prst="rect">
            <a:avLst/>
          </a:prstGeom>
          <a:noFill/>
          <a:ln>
            <a:noFill/>
          </a:ln>
        </p:spPr>
      </p:pic>
      <p:pic>
        <p:nvPicPr>
          <p:cNvPr id="1177" name="Google Shape;1177;p65"/>
          <p:cNvPicPr preferRelativeResize="0"/>
          <p:nvPr/>
        </p:nvPicPr>
        <p:blipFill rotWithShape="1">
          <a:blip r:embed="rId6">
            <a:alphaModFix/>
          </a:blip>
          <a:srcRect b="1390" l="0" r="0" t="1380"/>
          <a:stretch/>
        </p:blipFill>
        <p:spPr>
          <a:xfrm>
            <a:off x="429768" y="3794760"/>
            <a:ext cx="520980" cy="393192"/>
          </a:xfrm>
          <a:prstGeom prst="rect">
            <a:avLst/>
          </a:prstGeom>
          <a:noFill/>
          <a:ln>
            <a:noFill/>
          </a:ln>
        </p:spPr>
      </p:pic>
      <p:pic>
        <p:nvPicPr>
          <p:cNvPr id="1178" name="Google Shape;1178;p65"/>
          <p:cNvPicPr preferRelativeResize="0"/>
          <p:nvPr/>
        </p:nvPicPr>
        <p:blipFill rotWithShape="1">
          <a:blip r:embed="rId3">
            <a:alphaModFix/>
          </a:blip>
          <a:srcRect b="1830" l="0" r="0" t="1830"/>
          <a:stretch/>
        </p:blipFill>
        <p:spPr>
          <a:xfrm>
            <a:off x="429768" y="4343400"/>
            <a:ext cx="520979" cy="3931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Metrics</a:t>
            </a:r>
            <a:endParaRPr/>
          </a:p>
        </p:txBody>
      </p:sp>
      <p:sp>
        <p:nvSpPr>
          <p:cNvPr id="1184" name="Google Shape;1184;p6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85" name="Google Shape;1185;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6" name="Google Shape;118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Metrics</a:t>
            </a:r>
            <a:endParaRPr/>
          </a:p>
        </p:txBody>
      </p:sp>
      <p:sp>
        <p:nvSpPr>
          <p:cNvPr id="1192" name="Google Shape;1192;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93" name="Google Shape;1193;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4" name="Google Shape;1194;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 2 will be assessed on the following: </a:t>
            </a:r>
            <a:endParaRPr/>
          </a:p>
        </p:txBody>
      </p:sp>
      <p:sp>
        <p:nvSpPr>
          <p:cNvPr id="1195" name="Google Shape;1195;p67"/>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Concept</a:t>
            </a:r>
            <a:endParaRPr sz="1800"/>
          </a:p>
        </p:txBody>
      </p:sp>
      <p:sp>
        <p:nvSpPr>
          <p:cNvPr id="1196" name="Google Shape;1196;p67"/>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Design</a:t>
            </a:r>
            <a:endParaRPr sz="1800"/>
          </a:p>
        </p:txBody>
      </p:sp>
      <p:sp>
        <p:nvSpPr>
          <p:cNvPr id="1197" name="Google Shape;1197;p67"/>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Functionality</a:t>
            </a:r>
            <a:endParaRPr sz="1800"/>
          </a:p>
        </p:txBody>
      </p:sp>
      <p:sp>
        <p:nvSpPr>
          <p:cNvPr id="1198" name="Google Shape;1198;p67"/>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Collaboration</a:t>
            </a:r>
            <a:endParaRPr sz="1800"/>
          </a:p>
        </p:txBody>
      </p:sp>
      <p:sp>
        <p:nvSpPr>
          <p:cNvPr id="1199" name="Google Shape;1199;p67"/>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Presentation</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 </a:t>
            </a:r>
            <a:r>
              <a:rPr b="1" lang="en" sz="3000"/>
              <a:t>Activity: </a:t>
            </a:r>
            <a:br>
              <a:rPr b="1" lang="en" sz="3000"/>
            </a:br>
            <a:r>
              <a:rPr lang="en" sz="3000">
                <a:latin typeface="Roboto Light"/>
                <a:ea typeface="Roboto Light"/>
                <a:cs typeface="Roboto Light"/>
                <a:sym typeface="Roboto Light"/>
              </a:rPr>
              <a:t>Create a Repository</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Work with your project group to create project repos in GitHub and invite each other as collaborators.</a:t>
            </a:r>
            <a:endParaRPr sz="1800">
              <a:latin typeface="Roboto Light"/>
              <a:ea typeface="Roboto Light"/>
              <a:cs typeface="Roboto Light"/>
              <a:sym typeface="Roboto Light"/>
            </a:endParaRPr>
          </a:p>
          <a:p>
            <a:pPr indent="0" lvl="0" marL="0" rtl="0" algn="l">
              <a:spcBef>
                <a:spcPts val="800"/>
              </a:spcBef>
              <a:spcAft>
                <a:spcPts val="800"/>
              </a:spcAft>
              <a:buNone/>
            </a:pPr>
            <a:r>
              <a:rPr b="1" lang="en" sz="1800"/>
              <a:t>Instructions sent via Slack. </a:t>
            </a:r>
            <a:endParaRPr b="1" sz="1800"/>
          </a:p>
        </p:txBody>
      </p:sp>
      <p:sp>
        <p:nvSpPr>
          <p:cNvPr id="1205" name="Google Shape;120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6" name="Google Shape;1206;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7" name="Google Shape;1207;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6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3" name="Google Shape;1213;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4" name="Google Shape;1214;p6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Linting</a:t>
            </a:r>
            <a:endParaRPr/>
          </a:p>
        </p:txBody>
      </p:sp>
      <p:sp>
        <p:nvSpPr>
          <p:cNvPr id="1215" name="Google Shape;121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70"/>
          <p:cNvSpPr txBox="1"/>
          <p:nvPr>
            <p:ph type="title"/>
          </p:nvPr>
        </p:nvSpPr>
        <p:spPr>
          <a:xfrm>
            <a:off x="237100" y="1783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W</a:t>
            </a:r>
            <a:r>
              <a:rPr lang="en">
                <a:latin typeface="Roboto Light"/>
                <a:ea typeface="Roboto Light"/>
                <a:cs typeface="Roboto Light"/>
                <a:sym typeface="Roboto Light"/>
              </a:rPr>
              <a:t>hat is a JavaScript</a:t>
            </a:r>
            <a:r>
              <a:rPr b="1" lang="en">
                <a:latin typeface="Roboto"/>
                <a:ea typeface="Roboto"/>
                <a:cs typeface="Roboto"/>
                <a:sym typeface="Roboto"/>
              </a:rPr>
              <a:t> linter</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latin typeface="Roboto Light"/>
                <a:ea typeface="Roboto Light"/>
                <a:cs typeface="Roboto Light"/>
                <a:sym typeface="Roboto Light"/>
              </a:rPr>
              <a:t>Why would we use one?</a:t>
            </a:r>
            <a:endParaRPr>
              <a:latin typeface="Roboto Light"/>
              <a:ea typeface="Roboto Light"/>
              <a:cs typeface="Roboto Light"/>
              <a:sym typeface="Roboto Light"/>
            </a:endParaRPr>
          </a:p>
        </p:txBody>
      </p:sp>
      <p:sp>
        <p:nvSpPr>
          <p:cNvPr id="1221" name="Google Shape;1221;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22" name="Google Shape;1222;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Linter</a:t>
            </a:r>
            <a:endParaRPr/>
          </a:p>
        </p:txBody>
      </p:sp>
      <p:sp>
        <p:nvSpPr>
          <p:cNvPr id="1228" name="Google Shape;1228;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29" name="Google Shape;1229;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0" name="Google Shape;1230;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231" name="Google Shape;1231;p71"/>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500"/>
              <a:t>A </a:t>
            </a:r>
            <a:r>
              <a:rPr b="1" lang="en" sz="1500"/>
              <a:t>linter</a:t>
            </a:r>
            <a:r>
              <a:rPr lang="en" sz="1500"/>
              <a:t> is a tool that we can use to analyze our code for potential errors as we’re writing it. Linters can also be used to enforce particular styles of coding based on rules we can turn on or off.</a:t>
            </a:r>
            <a:endParaRPr sz="1500"/>
          </a:p>
        </p:txBody>
      </p:sp>
      <p:sp>
        <p:nvSpPr>
          <p:cNvPr id="1232" name="Google Shape;1232;p71"/>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400"/>
              <a:t>What is a JavaScript linter?</a:t>
            </a:r>
            <a:endParaRPr b="1" sz="1400"/>
          </a:p>
        </p:txBody>
      </p:sp>
      <p:sp>
        <p:nvSpPr>
          <p:cNvPr id="1233" name="Google Shape;1233;p71"/>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500"/>
              <a:t>Linters help teams write more consistent and readable code according to what they consider best practices. Linters also help identify potential errors before code is even run, thus improving overall code quality.</a:t>
            </a:r>
            <a:endParaRPr sz="1500"/>
          </a:p>
        </p:txBody>
      </p:sp>
      <p:sp>
        <p:nvSpPr>
          <p:cNvPr id="1234" name="Google Shape;1234;p71"/>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400"/>
              <a:t>Why would we use a linter? </a:t>
            </a:r>
            <a:endParaRPr b="1"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72"/>
          <p:cNvSpPr txBox="1"/>
          <p:nvPr>
            <p:ph type="title"/>
          </p:nvPr>
        </p:nvSpPr>
        <p:spPr>
          <a:xfrm>
            <a:off x="2544050" y="1545675"/>
            <a:ext cx="54156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Light"/>
                <a:ea typeface="Roboto Light"/>
                <a:cs typeface="Roboto Light"/>
                <a:sym typeface="Roboto Light"/>
              </a:rPr>
              <a:t>T</a:t>
            </a:r>
            <a:r>
              <a:rPr lang="en" sz="2400">
                <a:latin typeface="Roboto Light"/>
                <a:ea typeface="Roboto Light"/>
                <a:cs typeface="Roboto Light"/>
                <a:sym typeface="Roboto Light"/>
              </a:rPr>
              <a:t>here are several libraries available for linting JavaScript code, but ESLint, the one we’ll be working with, is the most popular: </a:t>
            </a:r>
            <a:r>
              <a:rPr lang="en" sz="2400" u="sng">
                <a:solidFill>
                  <a:srgbClr val="0000FF"/>
                </a:solidFill>
                <a:latin typeface="Roboto Light"/>
                <a:ea typeface="Roboto Light"/>
                <a:cs typeface="Roboto Light"/>
                <a:sym typeface="Roboto Light"/>
                <a:hlinkClick r:id="rId3"/>
              </a:rPr>
              <a:t>eslint.org</a:t>
            </a:r>
            <a:endParaRPr sz="2400">
              <a:solidFill>
                <a:srgbClr val="0000FF"/>
              </a:solidFill>
              <a:latin typeface="Roboto Light"/>
              <a:ea typeface="Roboto Light"/>
              <a:cs typeface="Roboto Light"/>
              <a:sym typeface="Roboto Light"/>
            </a:endParaRPr>
          </a:p>
        </p:txBody>
      </p:sp>
      <p:sp>
        <p:nvSpPr>
          <p:cNvPr id="1240" name="Google Shape;1240;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1" name="Google Shape;1241;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7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247" name="Google Shape;1247;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8" name="Google Shape;1248;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7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Partner </a:t>
            </a:r>
            <a:r>
              <a:rPr b="1" lang="en" sz="3000">
                <a:solidFill>
                  <a:schemeClr val="dk1"/>
                </a:solidFill>
              </a:rPr>
              <a:t>Activity: </a:t>
            </a:r>
            <a:br>
              <a:rPr b="1" lang="en" sz="3000">
                <a:solidFill>
                  <a:schemeClr val="dk1"/>
                </a:solidFill>
              </a:rPr>
            </a:br>
            <a:r>
              <a:rPr lang="en" sz="3000">
                <a:solidFill>
                  <a:schemeClr val="dk1"/>
                </a:solidFill>
                <a:latin typeface="Roboto Light"/>
                <a:ea typeface="Roboto Light"/>
                <a:cs typeface="Roboto Light"/>
                <a:sym typeface="Roboto Light"/>
              </a:rPr>
              <a:t>No Lint Example</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examine a JavaScript file without ESLint and attempt to identify issues with the code.</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 </a:t>
            </a:r>
            <a:endParaRPr b="1" sz="1800">
              <a:solidFill>
                <a:schemeClr val="dk1"/>
              </a:solidFill>
            </a:endParaRPr>
          </a:p>
          <a:p>
            <a:pPr indent="0" lvl="0" marL="0" rtl="0" algn="l">
              <a:spcBef>
                <a:spcPts val="800"/>
              </a:spcBef>
              <a:spcAft>
                <a:spcPts val="0"/>
              </a:spcAft>
              <a:buNone/>
            </a:pPr>
            <a:r>
              <a:t/>
            </a:r>
            <a:endParaRPr/>
          </a:p>
        </p:txBody>
      </p:sp>
      <p:sp>
        <p:nvSpPr>
          <p:cNvPr id="1254" name="Google Shape;1254;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55" name="Google Shape;1255;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6" name="Google Shape;1256;p7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46" name="Google Shape;1046;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today’s class, we will cover the following: </a:t>
            </a:r>
            <a:endParaRPr/>
          </a:p>
        </p:txBody>
      </p:sp>
      <p:sp>
        <p:nvSpPr>
          <p:cNvPr id="1047" name="Google Shape;1047;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48" name="Google Shape;1048;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9" name="Google Shape;1049;p5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txBox="1"/>
          <p:nvPr>
            <p:ph idx="1"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a:t>
            </a:r>
            <a:r>
              <a:rPr lang="en">
                <a:latin typeface="Roboto"/>
                <a:ea typeface="Roboto"/>
                <a:cs typeface="Roboto"/>
                <a:sym typeface="Roboto"/>
              </a:rPr>
              <a:t>reating a project repo and adding members as collaborators.</a:t>
            </a:r>
            <a:endParaRPr>
              <a:latin typeface="Roboto"/>
              <a:ea typeface="Roboto"/>
              <a:cs typeface="Roboto"/>
              <a:sym typeface="Roboto"/>
            </a:endParaRPr>
          </a:p>
        </p:txBody>
      </p:sp>
      <p:sp>
        <p:nvSpPr>
          <p:cNvPr id="1051" name="Google Shape;1051;p5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7"/>
          <p:cNvSpPr txBox="1"/>
          <p:nvPr>
            <p:ph idx="2"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Setting up a</a:t>
            </a:r>
            <a:r>
              <a:rPr lang="en">
                <a:latin typeface="Roboto"/>
                <a:ea typeface="Roboto"/>
                <a:cs typeface="Roboto"/>
                <a:sym typeface="Roboto"/>
              </a:rPr>
              <a:t> project with linting, using Travis CI.</a:t>
            </a:r>
            <a:endParaRPr>
              <a:latin typeface="Roboto"/>
              <a:ea typeface="Roboto"/>
              <a:cs typeface="Roboto"/>
              <a:sym typeface="Roboto"/>
            </a:endParaRPr>
          </a:p>
        </p:txBody>
      </p:sp>
      <p:sp>
        <p:nvSpPr>
          <p:cNvPr id="1054" name="Google Shape;1054;p57"/>
          <p:cNvSpPr txBox="1"/>
          <p:nvPr>
            <p:ph idx="3"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Submitting your</a:t>
            </a:r>
            <a:r>
              <a:rPr lang="en">
                <a:latin typeface="Roboto"/>
                <a:ea typeface="Roboto"/>
                <a:cs typeface="Roboto"/>
                <a:sym typeface="Roboto"/>
              </a:rPr>
              <a:t> project proposal (ideas, outlines, APIs) by end of class for feedback.</a:t>
            </a:r>
            <a:endParaRPr>
              <a:latin typeface="Roboto"/>
              <a:ea typeface="Roboto"/>
              <a:cs typeface="Roboto"/>
              <a:sym typeface="Roboto"/>
            </a:endParaRPr>
          </a:p>
        </p:txBody>
      </p:sp>
      <p:pic>
        <p:nvPicPr>
          <p:cNvPr id="1055" name="Google Shape;1055;p57"/>
          <p:cNvPicPr preferRelativeResize="0"/>
          <p:nvPr/>
        </p:nvPicPr>
        <p:blipFill rotWithShape="1">
          <a:blip r:embed="rId3">
            <a:alphaModFix/>
          </a:blip>
          <a:srcRect b="1830" l="0" r="0" t="1830"/>
          <a:stretch/>
        </p:blipFill>
        <p:spPr>
          <a:xfrm>
            <a:off x="429768" y="1402811"/>
            <a:ext cx="785567" cy="606900"/>
          </a:xfrm>
          <a:prstGeom prst="rect">
            <a:avLst/>
          </a:prstGeom>
          <a:noFill/>
          <a:ln>
            <a:noFill/>
          </a:ln>
        </p:spPr>
      </p:pic>
      <p:pic>
        <p:nvPicPr>
          <p:cNvPr id="1056" name="Google Shape;1056;p57"/>
          <p:cNvPicPr preferRelativeResize="0"/>
          <p:nvPr/>
        </p:nvPicPr>
        <p:blipFill rotWithShape="1">
          <a:blip r:embed="rId4">
            <a:alphaModFix/>
          </a:blip>
          <a:srcRect b="1830" l="0" r="0" t="1830"/>
          <a:stretch/>
        </p:blipFill>
        <p:spPr>
          <a:xfrm>
            <a:off x="429768" y="2227098"/>
            <a:ext cx="785567" cy="606900"/>
          </a:xfrm>
          <a:prstGeom prst="rect">
            <a:avLst/>
          </a:prstGeom>
          <a:noFill/>
          <a:ln>
            <a:noFill/>
          </a:ln>
        </p:spPr>
      </p:pic>
      <p:pic>
        <p:nvPicPr>
          <p:cNvPr id="1057" name="Google Shape;1057;p57"/>
          <p:cNvPicPr preferRelativeResize="0"/>
          <p:nvPr/>
        </p:nvPicPr>
        <p:blipFill rotWithShape="1">
          <a:blip r:embed="rId3">
            <a:alphaModFix/>
          </a:blip>
          <a:srcRect b="1830" l="0" r="0" t="1830"/>
          <a:stretch/>
        </p:blipFill>
        <p:spPr>
          <a:xfrm>
            <a:off x="429768" y="3082261"/>
            <a:ext cx="785567"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62" name="Google Shape;1262;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Google Shape;1267;p7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8" name="Google Shape;1268;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9" name="Google Shape;1269;p76"/>
          <p:cNvSpPr txBox="1"/>
          <p:nvPr>
            <p:ph type="title"/>
          </p:nvPr>
        </p:nvSpPr>
        <p:spPr>
          <a:xfrm>
            <a:off x="274325"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Travis CI </a:t>
            </a:r>
            <a:br>
              <a:rPr lang="en"/>
            </a:br>
            <a:r>
              <a:rPr lang="en"/>
              <a:t>(Continuous Integration)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a:t>
            </a:r>
            <a:r>
              <a:rPr lang="en"/>
              <a:t>Travis CI? </a:t>
            </a:r>
            <a:endParaRPr/>
          </a:p>
        </p:txBody>
      </p:sp>
      <p:sp>
        <p:nvSpPr>
          <p:cNvPr id="1275" name="Google Shape;1275;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76" name="Google Shape;1276;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7" name="Google Shape;1277;p77"/>
          <p:cNvSpPr txBox="1"/>
          <p:nvPr>
            <p:ph idx="1" type="subTitle"/>
          </p:nvPr>
        </p:nvSpPr>
        <p:spPr>
          <a:xfrm>
            <a:off x="12300" y="6521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a:t>
            </a:r>
            <a:r>
              <a:rPr lang="en"/>
              <a:t>n the next activity, we will set up Travis CI. </a:t>
            </a:r>
            <a:endParaRPr/>
          </a:p>
        </p:txBody>
      </p:sp>
      <p:sp>
        <p:nvSpPr>
          <p:cNvPr id="1278" name="Google Shape;1278;p7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9" name="Google Shape;1279;p77"/>
          <p:cNvGrpSpPr/>
          <p:nvPr/>
        </p:nvGrpSpPr>
        <p:grpSpPr>
          <a:xfrm>
            <a:off x="457200" y="1378813"/>
            <a:ext cx="776889" cy="621300"/>
            <a:chOff x="457200" y="1378813"/>
            <a:chExt cx="776889" cy="621300"/>
          </a:xfrm>
        </p:grpSpPr>
        <p:sp>
          <p:nvSpPr>
            <p:cNvPr id="1280" name="Google Shape;1280;p7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81" name="Google Shape;1281;p7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77"/>
          <p:cNvGrpSpPr/>
          <p:nvPr/>
        </p:nvGrpSpPr>
        <p:grpSpPr>
          <a:xfrm>
            <a:off x="457200" y="2228725"/>
            <a:ext cx="776889" cy="621300"/>
            <a:chOff x="457200" y="1378813"/>
            <a:chExt cx="776889" cy="621300"/>
          </a:xfrm>
        </p:grpSpPr>
        <p:sp>
          <p:nvSpPr>
            <p:cNvPr id="1283" name="Google Shape;1283;p7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4" name="Google Shape;1284;p7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77"/>
          <p:cNvSpPr txBox="1"/>
          <p:nvPr>
            <p:ph idx="1" type="subTitle"/>
          </p:nvPr>
        </p:nvSpPr>
        <p:spPr>
          <a:xfrm>
            <a:off x="1227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Travis prevents any code from being merged into master that doesn’t pass the linter.</a:t>
            </a:r>
            <a:endParaRPr>
              <a:latin typeface="Roboto"/>
              <a:ea typeface="Roboto"/>
              <a:cs typeface="Roboto"/>
              <a:sym typeface="Roboto"/>
            </a:endParaRPr>
          </a:p>
        </p:txBody>
      </p:sp>
      <p:sp>
        <p:nvSpPr>
          <p:cNvPr id="1286" name="Google Shape;1286;p77"/>
          <p:cNvSpPr/>
          <p:nvPr/>
        </p:nvSpPr>
        <p:spPr>
          <a:xfrm>
            <a:off x="1352550" y="2231119"/>
            <a:ext cx="7517100" cy="9609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txBox="1"/>
          <p:nvPr>
            <p:ph idx="2" type="subTitle"/>
          </p:nvPr>
        </p:nvSpPr>
        <p:spPr>
          <a:xfrm>
            <a:off x="-12300" y="2385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Travis runs a check on any branches </a:t>
            </a:r>
            <a:r>
              <a:rPr lang="en">
                <a:latin typeface="Roboto"/>
                <a:ea typeface="Roboto"/>
                <a:cs typeface="Roboto"/>
                <a:sym typeface="Roboto"/>
              </a:rPr>
              <a:t>with pull requests to the master branch.</a:t>
            </a:r>
            <a:r>
              <a:rPr lang="en">
                <a:latin typeface="Roboto"/>
                <a:ea typeface="Roboto"/>
                <a:cs typeface="Roboto"/>
                <a:sym typeface="Roboto"/>
              </a:rPr>
              <a:t> You will only be allowed to merge the code if the lint passes. </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Google Shape;1292;p7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 </a:t>
            </a:r>
            <a:r>
              <a:rPr lang="en" sz="3000">
                <a:solidFill>
                  <a:schemeClr val="dk1"/>
                </a:solidFill>
                <a:latin typeface="Roboto Light"/>
                <a:ea typeface="Roboto Light"/>
                <a:cs typeface="Roboto Light"/>
                <a:sym typeface="Roboto Light"/>
              </a:rPr>
              <a:t>Travis CI Setup</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add Travis CI to your project.</a:t>
            </a:r>
            <a:endParaRPr sz="1800">
              <a:solidFill>
                <a:schemeClr val="dk1"/>
              </a:solidFill>
              <a:latin typeface="Roboto Light"/>
              <a:ea typeface="Roboto Light"/>
              <a:cs typeface="Roboto Light"/>
              <a:sym typeface="Roboto Light"/>
            </a:endParaRPr>
          </a:p>
          <a:p>
            <a:pPr indent="0" lvl="0" marL="0" rtl="0" algn="l">
              <a:spcBef>
                <a:spcPts val="800"/>
              </a:spcBef>
              <a:spcAft>
                <a:spcPts val="800"/>
              </a:spcAft>
              <a:buNone/>
            </a:pPr>
            <a:r>
              <a:rPr b="1" lang="en" sz="1800">
                <a:solidFill>
                  <a:schemeClr val="dk1"/>
                </a:solidFill>
              </a:rPr>
              <a:t>Instructions sent via Slack. </a:t>
            </a:r>
            <a:endParaRPr/>
          </a:p>
        </p:txBody>
      </p:sp>
      <p:sp>
        <p:nvSpPr>
          <p:cNvPr id="1293" name="Google Shape;1293;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94" name="Google Shape;1294;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5" name="Google Shape;1295;p7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05" name="Google Shape;1305;p80"/>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Group Challenge</a:t>
            </a:r>
            <a:r>
              <a:rPr b="1" lang="en" sz="3000">
                <a:solidFill>
                  <a:schemeClr val="dk1"/>
                </a:solidFill>
              </a:rPr>
              <a:t>: </a:t>
            </a:r>
            <a:br>
              <a:rPr b="1" lang="en" sz="3000">
                <a:solidFill>
                  <a:schemeClr val="dk1"/>
                </a:solidFill>
              </a:rPr>
            </a:br>
            <a:r>
              <a:rPr lang="en" sz="3000">
                <a:latin typeface="Roboto Light"/>
                <a:ea typeface="Roboto Light"/>
                <a:cs typeface="Roboto Light"/>
                <a:sym typeface="Roboto Light"/>
              </a:rPr>
              <a:t>Project Brainstorming</a:t>
            </a:r>
            <a:endParaRPr sz="3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latin typeface="Roboto Light"/>
                <a:ea typeface="Roboto Light"/>
                <a:cs typeface="Roboto Light"/>
                <a:sym typeface="Roboto Light"/>
              </a:rPr>
              <a:t>Work with your group to identify</a:t>
            </a:r>
            <a:r>
              <a:rPr lang="en" sz="1800">
                <a:latin typeface="Roboto Light"/>
                <a:ea typeface="Roboto Light"/>
                <a:cs typeface="Roboto Light"/>
                <a:sym typeface="Roboto Light"/>
              </a:rPr>
              <a:t> ideas</a:t>
            </a:r>
            <a:r>
              <a:rPr lang="en" sz="1800">
                <a:latin typeface="Roboto Light"/>
                <a:ea typeface="Roboto Light"/>
                <a:cs typeface="Roboto Light"/>
                <a:sym typeface="Roboto Light"/>
              </a:rPr>
              <a:t>, research APIs, and create project designs.</a:t>
            </a:r>
            <a:endParaRPr sz="18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latin typeface="Roboto Light"/>
                <a:ea typeface="Roboto Light"/>
                <a:cs typeface="Roboto Light"/>
                <a:sym typeface="Roboto Light"/>
              </a:rPr>
              <a:t>You will submit your initial project proposals by the end of class today.</a:t>
            </a:r>
            <a:endParaRPr sz="1800">
              <a:latin typeface="Roboto Light"/>
              <a:ea typeface="Roboto Light"/>
              <a:cs typeface="Roboto Light"/>
              <a:sym typeface="Roboto Light"/>
            </a:endParaRPr>
          </a:p>
          <a:p>
            <a:pPr indent="0" lvl="0" marL="0" rtl="0" algn="l">
              <a:spcBef>
                <a:spcPts val="800"/>
              </a:spcBef>
              <a:spcAft>
                <a:spcPts val="800"/>
              </a:spcAft>
              <a:buNone/>
            </a:pPr>
            <a:r>
              <a:t/>
            </a:r>
            <a:endParaRPr sz="3000">
              <a:latin typeface="Roboto Light"/>
              <a:ea typeface="Roboto Light"/>
              <a:cs typeface="Roboto Light"/>
              <a:sym typeface="Roboto Light"/>
            </a:endParaRPr>
          </a:p>
        </p:txBody>
      </p:sp>
      <p:sp>
        <p:nvSpPr>
          <p:cNvPr id="1306" name="Google Shape;1306;p80"/>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69 minutes</a:t>
            </a:r>
            <a:endParaRPr/>
          </a:p>
        </p:txBody>
      </p:sp>
      <p:sp>
        <p:nvSpPr>
          <p:cNvPr id="1307" name="Google Shape;1307;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13" name="Google Shape;1313;p81"/>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314" name="Google Shape;1314;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2</a:t>
            </a:r>
            <a:endParaRPr/>
          </a:p>
        </p:txBody>
      </p:sp>
      <p:sp>
        <p:nvSpPr>
          <p:cNvPr id="1063" name="Google Shape;1063;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64" name="Google Shape;1064;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5" name="Google Shape;106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59"/>
          <p:cNvSpPr txBox="1"/>
          <p:nvPr>
            <p:ph type="title"/>
          </p:nvPr>
        </p:nvSpPr>
        <p:spPr>
          <a:xfrm>
            <a:off x="2544050" y="1399975"/>
            <a:ext cx="5770200" cy="25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Roboto Light"/>
                <a:ea typeface="Roboto Light"/>
                <a:cs typeface="Roboto Light"/>
                <a:sym typeface="Roboto Light"/>
              </a:rPr>
              <a:t>As we enter Project 2, we’re going to start thinking a little more about </a:t>
            </a:r>
            <a:r>
              <a:rPr b="1" lang="en" sz="2800">
                <a:solidFill>
                  <a:schemeClr val="dk1"/>
                </a:solidFill>
              </a:rPr>
              <a:t>code quality</a:t>
            </a:r>
            <a:r>
              <a:rPr lang="en" sz="2800">
                <a:solidFill>
                  <a:schemeClr val="dk1"/>
                </a:solidFill>
                <a:latin typeface="Roboto Light"/>
                <a:ea typeface="Roboto Light"/>
                <a:cs typeface="Roboto Light"/>
                <a:sym typeface="Roboto Light"/>
              </a:rPr>
              <a:t>. Today we’ll cover using a JavaScript linter and Travis CI checks to achieve this.</a:t>
            </a:r>
            <a:endParaRPr sz="2800">
              <a:latin typeface="Roboto Light"/>
              <a:ea typeface="Roboto Light"/>
              <a:cs typeface="Roboto Light"/>
              <a:sym typeface="Roboto Light"/>
            </a:endParaRPr>
          </a:p>
        </p:txBody>
      </p:sp>
      <p:sp>
        <p:nvSpPr>
          <p:cNvPr id="1071" name="Google Shape;1071;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72" name="Google Shape;1072;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pic>
        <p:nvPicPr>
          <p:cNvPr id="1077" name="Google Shape;1077;p60"/>
          <p:cNvPicPr preferRelativeResize="0"/>
          <p:nvPr/>
        </p:nvPicPr>
        <p:blipFill>
          <a:blip r:embed="rId3">
            <a:alphaModFix/>
          </a:blip>
          <a:stretch>
            <a:fillRect/>
          </a:stretch>
        </p:blipFill>
        <p:spPr>
          <a:xfrm>
            <a:off x="1544674" y="1578775"/>
            <a:ext cx="5413348" cy="3239025"/>
          </a:xfrm>
          <a:prstGeom prst="rect">
            <a:avLst/>
          </a:prstGeom>
          <a:noFill/>
          <a:ln>
            <a:noFill/>
          </a:ln>
        </p:spPr>
      </p:pic>
      <p:sp>
        <p:nvSpPr>
          <p:cNvPr id="1078" name="Google Shape;107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vs. Project 1</a:t>
            </a:r>
            <a:endParaRPr/>
          </a:p>
        </p:txBody>
      </p:sp>
      <p:sp>
        <p:nvSpPr>
          <p:cNvPr id="1079" name="Google Shape;1079;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80" name="Google Shape;1080;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1" name="Google Shape;108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Project 1, in Project 2 you will be provided with some boilerplate code to jumpstart your applications. Th</a:t>
            </a:r>
            <a:r>
              <a:rPr lang="en"/>
              <a:t>is will save some time and ensure that you can dive into building features for your apps.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pic>
        <p:nvPicPr>
          <p:cNvPr id="1086" name="Google Shape;1086;p61"/>
          <p:cNvPicPr preferRelativeResize="0"/>
          <p:nvPr/>
        </p:nvPicPr>
        <p:blipFill>
          <a:blip r:embed="rId3">
            <a:alphaModFix/>
          </a:blip>
          <a:stretch>
            <a:fillRect/>
          </a:stretch>
        </p:blipFill>
        <p:spPr>
          <a:xfrm>
            <a:off x="0" y="0"/>
            <a:ext cx="9143995" cy="5143500"/>
          </a:xfrm>
          <a:prstGeom prst="rect">
            <a:avLst/>
          </a:prstGeom>
          <a:noFill/>
          <a:ln>
            <a:noFill/>
          </a:ln>
        </p:spPr>
      </p:pic>
      <p:sp>
        <p:nvSpPr>
          <p:cNvPr id="1087" name="Google Shape;1087;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Don’t Worry!</a:t>
            </a:r>
            <a:endParaRPr/>
          </a:p>
        </p:txBody>
      </p:sp>
      <p:sp>
        <p:nvSpPr>
          <p:cNvPr id="1088" name="Google Shape;1088;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You’ll</a:t>
            </a:r>
            <a:r>
              <a:rPr lang="en"/>
              <a:t> have plenty of time to brainstorm project ideas before submitting your proposals for review by the end of class.</a:t>
            </a:r>
            <a:endParaRPr/>
          </a:p>
        </p:txBody>
      </p:sp>
      <p:sp>
        <p:nvSpPr>
          <p:cNvPr id="1089" name="Google Shape;1089;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90" name="Google Shape;1090;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091" name="Google Shape;1091;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6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Project 2:</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indent="0" lvl="0" marL="0" rtl="0" algn="l">
              <a:spcBef>
                <a:spcPts val="0"/>
              </a:spcBef>
              <a:spcAft>
                <a:spcPts val="0"/>
              </a:spcAft>
              <a:buNone/>
            </a:pPr>
            <a:r>
              <a:rPr lang="en" sz="3000">
                <a:latin typeface="Roboto Light"/>
                <a:ea typeface="Roboto Light"/>
                <a:cs typeface="Roboto Light"/>
                <a:sym typeface="Roboto Light"/>
              </a:rPr>
              <a:t>T</a:t>
            </a:r>
            <a:r>
              <a:rPr lang="en" sz="3000">
                <a:latin typeface="Roboto Light"/>
                <a:ea typeface="Roboto Light"/>
                <a:cs typeface="Roboto Light"/>
                <a:sym typeface="Roboto Light"/>
              </a:rPr>
              <a:t>o build a great project!</a:t>
            </a:r>
            <a:endParaRPr sz="3000">
              <a:latin typeface="Roboto Light"/>
              <a:ea typeface="Roboto Light"/>
              <a:cs typeface="Roboto Light"/>
              <a:sym typeface="Roboto Light"/>
            </a:endParaRPr>
          </a:p>
          <a:p>
            <a:pPr indent="0" lvl="0" marL="0" rtl="0" algn="l">
              <a:spcBef>
                <a:spcPts val="800"/>
              </a:spcBef>
              <a:spcAft>
                <a:spcPts val="800"/>
              </a:spcAft>
              <a:buNone/>
            </a:pPr>
            <a:r>
              <a:rPr b="1" lang="en" sz="1800"/>
              <a:t>Project requirements</a:t>
            </a:r>
            <a:r>
              <a:rPr b="1" lang="en" sz="1800"/>
              <a:t> sent via Slack. </a:t>
            </a:r>
            <a:endParaRPr b="1" sz="1800"/>
          </a:p>
        </p:txBody>
      </p:sp>
      <p:sp>
        <p:nvSpPr>
          <p:cNvPr id="1097" name="Google Shape;1097;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03" name="Google Shape;1103;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a:t>
            </a:r>
            <a:r>
              <a:rPr lang="en">
                <a:latin typeface="Roboto Light"/>
                <a:ea typeface="Roboto Light"/>
                <a:cs typeface="Roboto Light"/>
                <a:sym typeface="Roboto Light"/>
              </a:rPr>
              <a:t>Coding Requirements</a:t>
            </a:r>
            <a:endParaRPr>
              <a:latin typeface="Roboto Light"/>
              <a:ea typeface="Roboto Light"/>
              <a:cs typeface="Roboto Light"/>
              <a:sym typeface="Roboto Light"/>
            </a:endParaRPr>
          </a:p>
        </p:txBody>
      </p:sp>
      <p:sp>
        <p:nvSpPr>
          <p:cNvPr id="1104" name="Google Shape;1104;p63"/>
          <p:cNvSpPr/>
          <p:nvPr/>
        </p:nvSpPr>
        <p:spPr>
          <a:xfrm>
            <a:off x="1003925" y="3290024"/>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3"/>
          <p:cNvSpPr txBox="1"/>
          <p:nvPr>
            <p:ph idx="1" type="subTitle"/>
          </p:nvPr>
        </p:nvSpPr>
        <p:spPr>
          <a:xfrm>
            <a:off x="0" y="3290099"/>
            <a:ext cx="91194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a folder structure that meets the MVC paradigm</a:t>
            </a:r>
            <a:endParaRPr>
              <a:latin typeface="Roboto"/>
              <a:ea typeface="Roboto"/>
              <a:cs typeface="Roboto"/>
              <a:sym typeface="Roboto"/>
            </a:endParaRPr>
          </a:p>
        </p:txBody>
      </p:sp>
      <p:sp>
        <p:nvSpPr>
          <p:cNvPr id="1106" name="Google Shape;1106;p63"/>
          <p:cNvSpPr/>
          <p:nvPr/>
        </p:nvSpPr>
        <p:spPr>
          <a:xfrm>
            <a:off x="1003800" y="3728149"/>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3"/>
          <p:cNvSpPr txBox="1"/>
          <p:nvPr>
            <p:ph idx="2" type="subTitle"/>
          </p:nvPr>
        </p:nvSpPr>
        <p:spPr>
          <a:xfrm>
            <a:off x="0" y="3728274"/>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a:t>
            </a:r>
            <a:r>
              <a:rPr lang="en">
                <a:solidFill>
                  <a:schemeClr val="dk1"/>
                </a:solidFill>
                <a:latin typeface="Roboto"/>
                <a:ea typeface="Roboto"/>
                <a:cs typeface="Roboto"/>
                <a:sym typeface="Roboto"/>
              </a:rPr>
              <a:t>use Handlebars for server-side templating</a:t>
            </a:r>
            <a:endParaRPr>
              <a:latin typeface="Roboto"/>
              <a:ea typeface="Roboto"/>
              <a:cs typeface="Roboto"/>
              <a:sym typeface="Roboto"/>
            </a:endParaRPr>
          </a:p>
        </p:txBody>
      </p:sp>
      <p:sp>
        <p:nvSpPr>
          <p:cNvPr id="1108" name="Google Shape;1108;p63"/>
          <p:cNvSpPr/>
          <p:nvPr/>
        </p:nvSpPr>
        <p:spPr>
          <a:xfrm>
            <a:off x="1003875" y="2413649"/>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3"/>
          <p:cNvSpPr txBox="1"/>
          <p:nvPr>
            <p:ph idx="3" type="subTitle"/>
          </p:nvPr>
        </p:nvSpPr>
        <p:spPr>
          <a:xfrm>
            <a:off x="-150" y="2413774"/>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utilize at least one new library, package, or technology that we haven’t discussed</a:t>
            </a:r>
            <a:endParaRPr>
              <a:latin typeface="Roboto"/>
              <a:ea typeface="Roboto"/>
              <a:cs typeface="Roboto"/>
              <a:sym typeface="Roboto"/>
            </a:endParaRPr>
          </a:p>
        </p:txBody>
      </p:sp>
      <p:sp>
        <p:nvSpPr>
          <p:cNvPr id="1110" name="Google Shape;1110;p63"/>
          <p:cNvSpPr/>
          <p:nvPr/>
        </p:nvSpPr>
        <p:spPr>
          <a:xfrm>
            <a:off x="1003750" y="2851774"/>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3"/>
          <p:cNvSpPr txBox="1"/>
          <p:nvPr>
            <p:ph idx="4" type="subTitle"/>
          </p:nvPr>
        </p:nvSpPr>
        <p:spPr>
          <a:xfrm>
            <a:off x="0" y="2851899"/>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a polished front end/UI</a:t>
            </a:r>
            <a:endParaRPr>
              <a:latin typeface="Roboto"/>
              <a:ea typeface="Roboto"/>
              <a:cs typeface="Roboto"/>
              <a:sym typeface="Roboto"/>
            </a:endParaRPr>
          </a:p>
        </p:txBody>
      </p:sp>
      <p:sp>
        <p:nvSpPr>
          <p:cNvPr id="1112" name="Google Shape;1112;p63"/>
          <p:cNvSpPr/>
          <p:nvPr/>
        </p:nvSpPr>
        <p:spPr>
          <a:xfrm>
            <a:off x="1003900" y="1552274"/>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3"/>
          <p:cNvSpPr txBox="1"/>
          <p:nvPr>
            <p:ph idx="5" type="subTitle"/>
          </p:nvPr>
        </p:nvSpPr>
        <p:spPr>
          <a:xfrm>
            <a:off x="-125" y="1552399"/>
            <a:ext cx="91194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both GET and POST routes for retrieving and adding new data</a:t>
            </a:r>
            <a:endParaRPr>
              <a:latin typeface="Roboto"/>
              <a:ea typeface="Roboto"/>
              <a:cs typeface="Roboto"/>
              <a:sym typeface="Roboto"/>
            </a:endParaRPr>
          </a:p>
        </p:txBody>
      </p:sp>
      <p:sp>
        <p:nvSpPr>
          <p:cNvPr id="1114" name="Google Shape;1114;p63"/>
          <p:cNvSpPr/>
          <p:nvPr/>
        </p:nvSpPr>
        <p:spPr>
          <a:xfrm>
            <a:off x="1003775" y="1990399"/>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3"/>
          <p:cNvSpPr txBox="1"/>
          <p:nvPr>
            <p:ph idx="6" type="subTitle"/>
          </p:nvPr>
        </p:nvSpPr>
        <p:spPr>
          <a:xfrm>
            <a:off x="0" y="1990524"/>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be deployed using Heroku (with data)</a:t>
            </a:r>
            <a:endParaRPr>
              <a:latin typeface="Roboto"/>
              <a:ea typeface="Roboto"/>
              <a:cs typeface="Roboto"/>
              <a:sym typeface="Roboto"/>
            </a:endParaRPr>
          </a:p>
        </p:txBody>
      </p:sp>
      <p:sp>
        <p:nvSpPr>
          <p:cNvPr id="1116" name="Google Shape;1116;p63"/>
          <p:cNvSpPr/>
          <p:nvPr/>
        </p:nvSpPr>
        <p:spPr>
          <a:xfrm>
            <a:off x="1003775" y="675899"/>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3"/>
          <p:cNvSpPr txBox="1"/>
          <p:nvPr>
            <p:ph idx="7" type="subTitle"/>
          </p:nvPr>
        </p:nvSpPr>
        <p:spPr>
          <a:xfrm>
            <a:off x="0" y="676024"/>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use a Node and Express web server</a:t>
            </a:r>
            <a:endParaRPr>
              <a:latin typeface="Roboto"/>
              <a:ea typeface="Roboto"/>
              <a:cs typeface="Roboto"/>
              <a:sym typeface="Roboto"/>
            </a:endParaRPr>
          </a:p>
        </p:txBody>
      </p:sp>
      <p:sp>
        <p:nvSpPr>
          <p:cNvPr id="1118" name="Google Shape;1118;p63"/>
          <p:cNvSpPr/>
          <p:nvPr/>
        </p:nvSpPr>
        <p:spPr>
          <a:xfrm>
            <a:off x="1003775" y="1114024"/>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3"/>
          <p:cNvSpPr txBox="1"/>
          <p:nvPr>
            <p:ph idx="8" type="subTitle"/>
          </p:nvPr>
        </p:nvSpPr>
        <p:spPr>
          <a:xfrm>
            <a:off x="0" y="1114149"/>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be backed by a MySQL database with a Sequelize ORM </a:t>
            </a:r>
            <a:endParaRPr>
              <a:latin typeface="Roboto"/>
              <a:ea typeface="Roboto"/>
              <a:cs typeface="Roboto"/>
              <a:sym typeface="Roboto"/>
            </a:endParaRPr>
          </a:p>
        </p:txBody>
      </p:sp>
      <p:pic>
        <p:nvPicPr>
          <p:cNvPr id="1120" name="Google Shape;1120;p63"/>
          <p:cNvPicPr preferRelativeResize="0"/>
          <p:nvPr/>
        </p:nvPicPr>
        <p:blipFill rotWithShape="1">
          <a:blip r:embed="rId3">
            <a:alphaModFix/>
          </a:blip>
          <a:srcRect b="2561" l="0" r="0" t="2552"/>
          <a:stretch/>
        </p:blipFill>
        <p:spPr>
          <a:xfrm>
            <a:off x="429768" y="678896"/>
            <a:ext cx="475488" cy="361371"/>
          </a:xfrm>
          <a:prstGeom prst="rect">
            <a:avLst/>
          </a:prstGeom>
          <a:noFill/>
          <a:ln>
            <a:noFill/>
          </a:ln>
        </p:spPr>
      </p:pic>
      <p:pic>
        <p:nvPicPr>
          <p:cNvPr id="1121" name="Google Shape;1121;p63"/>
          <p:cNvPicPr preferRelativeResize="0"/>
          <p:nvPr/>
        </p:nvPicPr>
        <p:blipFill rotWithShape="1">
          <a:blip r:embed="rId4">
            <a:alphaModFix/>
          </a:blip>
          <a:srcRect b="2561" l="0" r="0" t="2552"/>
          <a:stretch/>
        </p:blipFill>
        <p:spPr>
          <a:xfrm>
            <a:off x="429768" y="1126952"/>
            <a:ext cx="475488" cy="361371"/>
          </a:xfrm>
          <a:prstGeom prst="rect">
            <a:avLst/>
          </a:prstGeom>
          <a:noFill/>
          <a:ln>
            <a:noFill/>
          </a:ln>
        </p:spPr>
      </p:pic>
      <p:pic>
        <p:nvPicPr>
          <p:cNvPr id="1122" name="Google Shape;1122;p63"/>
          <p:cNvPicPr preferRelativeResize="0"/>
          <p:nvPr/>
        </p:nvPicPr>
        <p:blipFill rotWithShape="1">
          <a:blip r:embed="rId5">
            <a:alphaModFix/>
          </a:blip>
          <a:srcRect b="2561" l="0" r="0" t="2552"/>
          <a:stretch/>
        </p:blipFill>
        <p:spPr>
          <a:xfrm>
            <a:off x="429768" y="1546271"/>
            <a:ext cx="475488" cy="361371"/>
          </a:xfrm>
          <a:prstGeom prst="rect">
            <a:avLst/>
          </a:prstGeom>
          <a:noFill/>
          <a:ln>
            <a:noFill/>
          </a:ln>
        </p:spPr>
      </p:pic>
      <p:pic>
        <p:nvPicPr>
          <p:cNvPr id="1123" name="Google Shape;1123;p63"/>
          <p:cNvPicPr preferRelativeResize="0"/>
          <p:nvPr/>
        </p:nvPicPr>
        <p:blipFill rotWithShape="1">
          <a:blip r:embed="rId6">
            <a:alphaModFix/>
          </a:blip>
          <a:srcRect b="2561" l="0" r="0" t="2552"/>
          <a:stretch/>
        </p:blipFill>
        <p:spPr>
          <a:xfrm>
            <a:off x="429768" y="1994327"/>
            <a:ext cx="475488" cy="361371"/>
          </a:xfrm>
          <a:prstGeom prst="rect">
            <a:avLst/>
          </a:prstGeom>
          <a:noFill/>
          <a:ln>
            <a:noFill/>
          </a:ln>
        </p:spPr>
      </p:pic>
      <p:pic>
        <p:nvPicPr>
          <p:cNvPr id="1124" name="Google Shape;1124;p63"/>
          <p:cNvPicPr preferRelativeResize="0"/>
          <p:nvPr/>
        </p:nvPicPr>
        <p:blipFill rotWithShape="1">
          <a:blip r:embed="rId7">
            <a:alphaModFix/>
          </a:blip>
          <a:srcRect b="2561" l="0" r="0" t="2552"/>
          <a:stretch/>
        </p:blipFill>
        <p:spPr>
          <a:xfrm>
            <a:off x="429768" y="2416256"/>
            <a:ext cx="475488" cy="361371"/>
          </a:xfrm>
          <a:prstGeom prst="rect">
            <a:avLst/>
          </a:prstGeom>
          <a:noFill/>
          <a:ln>
            <a:noFill/>
          </a:ln>
        </p:spPr>
      </p:pic>
      <p:pic>
        <p:nvPicPr>
          <p:cNvPr id="1125" name="Google Shape;1125;p63"/>
          <p:cNvPicPr preferRelativeResize="0"/>
          <p:nvPr/>
        </p:nvPicPr>
        <p:blipFill rotWithShape="1">
          <a:blip r:embed="rId8">
            <a:alphaModFix/>
          </a:blip>
          <a:srcRect b="2561" l="0" r="0" t="2552"/>
          <a:stretch/>
        </p:blipFill>
        <p:spPr>
          <a:xfrm>
            <a:off x="429768" y="2855168"/>
            <a:ext cx="475488" cy="361371"/>
          </a:xfrm>
          <a:prstGeom prst="rect">
            <a:avLst/>
          </a:prstGeom>
          <a:noFill/>
          <a:ln>
            <a:noFill/>
          </a:ln>
        </p:spPr>
      </p:pic>
      <p:pic>
        <p:nvPicPr>
          <p:cNvPr id="1126" name="Google Shape;1126;p63"/>
          <p:cNvPicPr preferRelativeResize="0"/>
          <p:nvPr/>
        </p:nvPicPr>
        <p:blipFill rotWithShape="1">
          <a:blip r:embed="rId9">
            <a:alphaModFix/>
          </a:blip>
          <a:srcRect b="2561" l="0" r="0" t="2552"/>
          <a:stretch/>
        </p:blipFill>
        <p:spPr>
          <a:xfrm>
            <a:off x="429768" y="3294080"/>
            <a:ext cx="475488" cy="361371"/>
          </a:xfrm>
          <a:prstGeom prst="rect">
            <a:avLst/>
          </a:prstGeom>
          <a:noFill/>
          <a:ln>
            <a:noFill/>
          </a:ln>
        </p:spPr>
      </p:pic>
      <p:pic>
        <p:nvPicPr>
          <p:cNvPr id="1127" name="Google Shape;1127;p63"/>
          <p:cNvPicPr preferRelativeResize="0"/>
          <p:nvPr/>
        </p:nvPicPr>
        <p:blipFill rotWithShape="1">
          <a:blip r:embed="rId10">
            <a:alphaModFix/>
          </a:blip>
          <a:srcRect b="2561" l="0" r="0" t="2552"/>
          <a:stretch/>
        </p:blipFill>
        <p:spPr>
          <a:xfrm>
            <a:off x="429768" y="3731687"/>
            <a:ext cx="475488" cy="361371"/>
          </a:xfrm>
          <a:prstGeom prst="rect">
            <a:avLst/>
          </a:prstGeom>
          <a:noFill/>
          <a:ln>
            <a:noFill/>
          </a:ln>
        </p:spPr>
      </p:pic>
      <p:sp>
        <p:nvSpPr>
          <p:cNvPr id="1128" name="Google Shape;1128;p63"/>
          <p:cNvSpPr/>
          <p:nvPr/>
        </p:nvSpPr>
        <p:spPr>
          <a:xfrm>
            <a:off x="1003650" y="4607658"/>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txBox="1"/>
          <p:nvPr>
            <p:ph idx="9" type="subTitle"/>
          </p:nvPr>
        </p:nvSpPr>
        <p:spPr>
          <a:xfrm>
            <a:off x="-150" y="4607783"/>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protect API keys in Node with environment variables</a:t>
            </a:r>
            <a:endParaRPr>
              <a:latin typeface="Roboto"/>
              <a:ea typeface="Roboto"/>
              <a:cs typeface="Roboto"/>
              <a:sym typeface="Roboto"/>
            </a:endParaRPr>
          </a:p>
        </p:txBody>
      </p:sp>
      <p:pic>
        <p:nvPicPr>
          <p:cNvPr id="1130" name="Google Shape;1130;p63"/>
          <p:cNvPicPr preferRelativeResize="0"/>
          <p:nvPr/>
        </p:nvPicPr>
        <p:blipFill rotWithShape="1">
          <a:blip r:embed="rId10">
            <a:alphaModFix/>
          </a:blip>
          <a:srcRect b="2561" l="0" r="0" t="2552"/>
          <a:stretch/>
        </p:blipFill>
        <p:spPr>
          <a:xfrm>
            <a:off x="429618" y="4611196"/>
            <a:ext cx="475488" cy="361371"/>
          </a:xfrm>
          <a:prstGeom prst="rect">
            <a:avLst/>
          </a:prstGeom>
          <a:noFill/>
          <a:ln>
            <a:noFill/>
          </a:ln>
        </p:spPr>
      </p:pic>
      <p:sp>
        <p:nvSpPr>
          <p:cNvPr id="1131" name="Google Shape;1131;p63"/>
          <p:cNvSpPr/>
          <p:nvPr/>
        </p:nvSpPr>
        <p:spPr>
          <a:xfrm>
            <a:off x="1003650" y="4164688"/>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3"/>
          <p:cNvSpPr txBox="1"/>
          <p:nvPr>
            <p:ph idx="13" type="subTitle"/>
          </p:nvPr>
        </p:nvSpPr>
        <p:spPr>
          <a:xfrm>
            <a:off x="-150" y="4164813"/>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Must meet good-quality coding standards (indentation, scoping, naming, etc.)</a:t>
            </a:r>
            <a:endParaRPr>
              <a:latin typeface="Roboto"/>
              <a:ea typeface="Roboto"/>
              <a:cs typeface="Roboto"/>
              <a:sym typeface="Roboto"/>
            </a:endParaRPr>
          </a:p>
        </p:txBody>
      </p:sp>
      <p:pic>
        <p:nvPicPr>
          <p:cNvPr id="1133" name="Google Shape;1133;p63"/>
          <p:cNvPicPr preferRelativeResize="0"/>
          <p:nvPr/>
        </p:nvPicPr>
        <p:blipFill rotWithShape="1">
          <a:blip r:embed="rId10">
            <a:alphaModFix/>
          </a:blip>
          <a:srcRect b="2561" l="0" r="0" t="2552"/>
          <a:stretch/>
        </p:blipFill>
        <p:spPr>
          <a:xfrm>
            <a:off x="429618" y="4168226"/>
            <a:ext cx="475488" cy="3613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9" name="Google Shape;1139;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a:t>
            </a:r>
            <a:r>
              <a:rPr lang="en">
                <a:latin typeface="Roboto Light"/>
                <a:ea typeface="Roboto Light"/>
                <a:cs typeface="Roboto Light"/>
                <a:sym typeface="Roboto Light"/>
              </a:rPr>
              <a:t>Not Required, But Nice to Have</a:t>
            </a:r>
            <a:endParaRPr>
              <a:latin typeface="Roboto Light"/>
              <a:ea typeface="Roboto Light"/>
              <a:cs typeface="Roboto Light"/>
              <a:sym typeface="Roboto Light"/>
            </a:endParaRPr>
          </a:p>
        </p:txBody>
      </p:sp>
      <p:sp>
        <p:nvSpPr>
          <p:cNvPr id="1140" name="Google Shape;1140;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1" name="Google Shape;1141;p64"/>
          <p:cNvSpPr/>
          <p:nvPr/>
        </p:nvSpPr>
        <p:spPr>
          <a:xfrm>
            <a:off x="1352550" y="1088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4"/>
          <p:cNvSpPr/>
          <p:nvPr/>
        </p:nvSpPr>
        <p:spPr>
          <a:xfrm>
            <a:off x="1352550" y="2311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4"/>
          <p:cNvSpPr/>
          <p:nvPr/>
        </p:nvSpPr>
        <p:spPr>
          <a:xfrm>
            <a:off x="1352550" y="3537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4"/>
          <p:cNvSpPr txBox="1"/>
          <p:nvPr>
            <p:ph idx="1" type="subTitle"/>
          </p:nvPr>
        </p:nvSpPr>
        <p:spPr>
          <a:xfrm>
            <a:off x="-12225" y="1090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Incorporate authentication (JSON Web Tokens, sessions, etc.)</a:t>
            </a:r>
            <a:endParaRPr sz="1300">
              <a:latin typeface="Roboto"/>
              <a:ea typeface="Roboto"/>
              <a:cs typeface="Roboto"/>
              <a:sym typeface="Roboto"/>
            </a:endParaRPr>
          </a:p>
        </p:txBody>
      </p:sp>
      <p:sp>
        <p:nvSpPr>
          <p:cNvPr id="1145" name="Google Shape;1145;p64"/>
          <p:cNvSpPr txBox="1"/>
          <p:nvPr>
            <p:ph idx="2" type="subTitle"/>
          </p:nvPr>
        </p:nvSpPr>
        <p:spPr>
          <a:xfrm>
            <a:off x="0" y="2314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Use an existing public dataset to power the database</a:t>
            </a:r>
            <a:endParaRPr sz="1300">
              <a:latin typeface="Roboto"/>
              <a:ea typeface="Roboto"/>
              <a:cs typeface="Roboto"/>
              <a:sym typeface="Roboto"/>
            </a:endParaRPr>
          </a:p>
        </p:txBody>
      </p:sp>
      <p:sp>
        <p:nvSpPr>
          <p:cNvPr id="1146" name="Google Shape;1146;p64"/>
          <p:cNvSpPr txBox="1"/>
          <p:nvPr>
            <p:ph idx="3" type="subTitle"/>
          </p:nvPr>
        </p:nvSpPr>
        <p:spPr>
          <a:xfrm>
            <a:off x="-12300" y="35379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Create a migration strategy for sharing data across team members, e.g., a seed/schema.sql file</a:t>
            </a:r>
            <a:endParaRPr sz="1300">
              <a:latin typeface="Roboto"/>
              <a:ea typeface="Roboto"/>
              <a:cs typeface="Roboto"/>
              <a:sym typeface="Roboto"/>
            </a:endParaRPr>
          </a:p>
        </p:txBody>
      </p:sp>
      <p:pic>
        <p:nvPicPr>
          <p:cNvPr id="1147" name="Google Shape;1147;p64"/>
          <p:cNvPicPr preferRelativeResize="0"/>
          <p:nvPr/>
        </p:nvPicPr>
        <p:blipFill rotWithShape="1">
          <a:blip r:embed="rId3">
            <a:alphaModFix/>
          </a:blip>
          <a:srcRect b="238" l="0" r="0" t="228"/>
          <a:stretch/>
        </p:blipFill>
        <p:spPr>
          <a:xfrm>
            <a:off x="429768" y="1084098"/>
            <a:ext cx="785566" cy="606900"/>
          </a:xfrm>
          <a:prstGeom prst="rect">
            <a:avLst/>
          </a:prstGeom>
          <a:noFill/>
          <a:ln>
            <a:noFill/>
          </a:ln>
        </p:spPr>
      </p:pic>
      <p:pic>
        <p:nvPicPr>
          <p:cNvPr id="1148" name="Google Shape;1148;p64"/>
          <p:cNvPicPr preferRelativeResize="0"/>
          <p:nvPr/>
        </p:nvPicPr>
        <p:blipFill rotWithShape="1">
          <a:blip r:embed="rId4">
            <a:alphaModFix/>
          </a:blip>
          <a:srcRect b="238" l="0" r="0" t="228"/>
          <a:stretch/>
        </p:blipFill>
        <p:spPr>
          <a:xfrm>
            <a:off x="432306" y="3535573"/>
            <a:ext cx="785566" cy="606900"/>
          </a:xfrm>
          <a:prstGeom prst="rect">
            <a:avLst/>
          </a:prstGeom>
          <a:noFill/>
          <a:ln>
            <a:noFill/>
          </a:ln>
        </p:spPr>
      </p:pic>
      <p:pic>
        <p:nvPicPr>
          <p:cNvPr id="1149" name="Google Shape;1149;p64"/>
          <p:cNvPicPr preferRelativeResize="0"/>
          <p:nvPr/>
        </p:nvPicPr>
        <p:blipFill rotWithShape="1">
          <a:blip r:embed="rId5">
            <a:alphaModFix/>
          </a:blip>
          <a:srcRect b="1830" l="0" r="0" t="1830"/>
          <a:stretch/>
        </p:blipFill>
        <p:spPr>
          <a:xfrm>
            <a:off x="429768" y="2320261"/>
            <a:ext cx="785567" cy="60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